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60" r:id="rId2"/>
    <p:sldId id="361" r:id="rId3"/>
    <p:sldId id="329" r:id="rId4"/>
    <p:sldId id="323" r:id="rId5"/>
    <p:sldId id="344" r:id="rId6"/>
    <p:sldId id="328" r:id="rId7"/>
    <p:sldId id="326" r:id="rId8"/>
    <p:sldId id="334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FC6907-A77E-4563-AA91-FFCEB57CDE13}">
          <p14:sldIdLst>
            <p14:sldId id="360"/>
            <p14:sldId id="361"/>
            <p14:sldId id="329"/>
            <p14:sldId id="323"/>
            <p14:sldId id="344"/>
            <p14:sldId id="328"/>
            <p14:sldId id="326"/>
            <p14:sldId id="33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Кондакова" initials="МК" lastIdx="29" clrIdx="0"/>
  <p:cmAuthor id="2" name="Воронцов Сергей" initials="ВС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A7"/>
    <a:srgbClr val="FFFFFF"/>
    <a:srgbClr val="E6E6E6"/>
    <a:srgbClr val="CCFFCC"/>
    <a:srgbClr val="85DBE9"/>
    <a:srgbClr val="0BB6D2"/>
    <a:srgbClr val="CF4A3F"/>
    <a:srgbClr val="B64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96AFA-F0F9-4E27-BE42-CA3FDF86D024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8B63-02CF-4F5A-9197-EA9336C02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Sl_01-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44"/>
            <a:ext cx="9144000" cy="6874290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ctr">
              <a:lnSpc>
                <a:spcPct val="100000"/>
              </a:lnSpc>
              <a:defRPr lang="ru-RU" sz="3200" b="1" kern="1200" cap="none" spc="0">
                <a:ln w="18415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5" y="6165850"/>
            <a:ext cx="8642350" cy="5762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577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pPr/>
              <a:t>23.08.2023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45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pPr/>
              <a:t>23.08.2023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F6D53-7245-4635-9BED-C04DCACB2E34}" type="datetimeFigureOut">
              <a:rPr lang="ru-RU" smtClean="0"/>
              <a:pPr/>
              <a:t>23.08.2023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15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18" y="476672"/>
            <a:ext cx="8311793" cy="72008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8" y="1258664"/>
            <a:ext cx="8311792" cy="52448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4" name="Рисунок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6174"/>
            <a:ext cx="9144000" cy="4222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61950" y="0"/>
            <a:ext cx="8782050" cy="469900"/>
            <a:chOff x="361950" y="0"/>
            <a:chExt cx="8782050" cy="4699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3" name="Скругленный прямоугольник 12"/>
            <p:cNvSpPr/>
            <p:nvPr userDrawn="1"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pic>
          <p:nvPicPr>
            <p:cNvPr id="15" name="Picture 6" descr="T:\Полищук\Фирменный стиль\invert_logo.png"/>
            <p:cNvPicPr>
              <a:picLocks noChangeAspect="1" noChangeArrowheads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6" name="TextBox 33"/>
            <p:cNvSpPr txBox="1"/>
            <p:nvPr userDrawn="1"/>
          </p:nvSpPr>
          <p:spPr>
            <a:xfrm>
              <a:off x="5964633" y="81062"/>
              <a:ext cx="1506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www.mob-edu.ru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9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58096"/>
            <a:ext cx="4010728" cy="4951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358096"/>
            <a:ext cx="4366260" cy="4951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pPr/>
              <a:t>23.08.2023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6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76672"/>
            <a:ext cx="7290054" cy="72008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358096"/>
            <a:ext cx="408273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342400"/>
            <a:ext cx="4082736" cy="3966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362028"/>
            <a:ext cx="43662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342400"/>
            <a:ext cx="4366260" cy="3966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pPr/>
              <a:t>23.08.2023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2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7290054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pPr/>
              <a:t>23.08.2023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2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pPr/>
              <a:t>23.08.2023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2" y="471509"/>
            <a:ext cx="2817812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620688"/>
            <a:ext cx="6120680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8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4" cy="1463040"/>
          </a:xfrm>
        </p:spPr>
        <p:txBody>
          <a:bodyPr anchor="ctr">
            <a:noAutofit/>
          </a:bodyPr>
          <a:lstStyle>
            <a:lvl1pPr algn="r">
              <a:defRPr sz="2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5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4797152"/>
            <a:ext cx="5904656" cy="1655674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92480" y="4869160"/>
            <a:ext cx="0" cy="15841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81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60375"/>
            <a:ext cx="7290054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340768"/>
            <a:ext cx="7290055" cy="496859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0EF6D53-7245-4635-9BED-C04DCACB2E34}" type="datetimeFigureOut">
              <a:rPr lang="ru-RU" smtClean="0"/>
              <a:pPr/>
              <a:t>23.08.2023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0EF0E17-F9BE-4C34-81F2-15B280B08C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4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29" cy="68580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" y="1385167"/>
            <a:ext cx="2541822" cy="548595"/>
          </a:xfrm>
          <a:prstGeom prst="rect">
            <a:avLst/>
          </a:prstGeom>
        </p:spPr>
      </p:pic>
      <p:sp>
        <p:nvSpPr>
          <p:cNvPr id="18" name="Прямоугольник с двумя скругленными соседними углами 17"/>
          <p:cNvSpPr/>
          <p:nvPr/>
        </p:nvSpPr>
        <p:spPr>
          <a:xfrm rot="5400000">
            <a:off x="3294100" y="4444433"/>
            <a:ext cx="185131" cy="270933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5800" y="5706532"/>
            <a:ext cx="2260600" cy="185131"/>
          </a:xfrm>
          <a:custGeom>
            <a:avLst/>
            <a:gdLst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2260600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819348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760869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600" h="185131">
                <a:moveTo>
                  <a:pt x="0" y="0"/>
                </a:moveTo>
                <a:lnTo>
                  <a:pt x="2260600" y="0"/>
                </a:lnTo>
                <a:lnTo>
                  <a:pt x="1760869" y="185131"/>
                </a:lnTo>
                <a:lnTo>
                  <a:pt x="0" y="185131"/>
                </a:lnTo>
                <a:lnTo>
                  <a:pt x="0" y="0"/>
                </a:lnTo>
                <a:close/>
              </a:path>
            </a:pathLst>
          </a:custGeom>
          <a:solidFill>
            <a:srgbClr val="CF4A3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116643" y="6065579"/>
            <a:ext cx="5795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>
                <a:solidFill>
                  <a:srgbClr val="002060"/>
                </a:solidFill>
              </a:rPr>
              <a:t>Жиляева</a:t>
            </a:r>
            <a:r>
              <a:rPr lang="ru-RU" b="1" dirty="0" smtClean="0">
                <a:solidFill>
                  <a:srgbClr val="002060"/>
                </a:solidFill>
              </a:rPr>
              <a:t>  Галина  Александровна,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учитель-логопед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70966" y="2614082"/>
            <a:ext cx="7290054" cy="174074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030A0"/>
                </a:solidFill>
                <a:latin typeface="Bookman Old Style" pitchFamily="18" charset="0"/>
              </a:rPr>
              <a:t>Использование ресурсов МЭО </a:t>
            </a:r>
            <a:br>
              <a:rPr lang="ru-RU" sz="2000" dirty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Bookman Old Style" pitchFamily="18" charset="0"/>
              </a:rPr>
              <a:t>в </a:t>
            </a:r>
            <a:r>
              <a:rPr lang="ru-RU" sz="2000" dirty="0" smtClean="0">
                <a:solidFill>
                  <a:srgbClr val="7030A0"/>
                </a:solidFill>
                <a:latin typeface="Bookman Old Style" pitchFamily="18" charset="0"/>
              </a:rPr>
              <a:t>коррекционно-развивающей работе с детьми ОВЗ</a:t>
            </a:r>
            <a:endParaRPr lang="ru-RU" sz="2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02100"/>
            <a:ext cx="8789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Муниципальное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автономное дошкольное образовательное учреждение –детский сад №429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5" y="1196752"/>
            <a:ext cx="7722761" cy="45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2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66782"/>
            <a:ext cx="9144000" cy="56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9264" y="535481"/>
            <a:ext cx="662473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Bookman Old Style" pitchFamily="18" charset="0"/>
              </a:rPr>
              <a:t>Структура  занятия</a:t>
            </a:r>
            <a:br>
              <a:rPr lang="ru-RU" sz="2400" dirty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Bookman Old Style" pitchFamily="18" charset="0"/>
              </a:rPr>
              <a:t>тема:«Овощи»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6827" y="1261241"/>
            <a:ext cx="3442304" cy="766390"/>
          </a:xfrm>
          <a:prstGeom prst="roundRect">
            <a:avLst/>
          </a:prstGeom>
          <a:ln w="28575">
            <a:solidFill>
              <a:srgbClr val="3660A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«Волшебный сундучок»</a:t>
            </a:r>
          </a:p>
          <a:p>
            <a:pPr algn="ctr"/>
            <a:r>
              <a:rPr lang="ru-RU" b="1" dirty="0"/>
              <a:t>Матрешка «Репка»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7461" y="2112579"/>
            <a:ext cx="4397258" cy="817498"/>
          </a:xfrm>
          <a:prstGeom prst="roundRect">
            <a:avLst/>
          </a:prstGeom>
          <a:ln w="28575">
            <a:solidFill>
              <a:srgbClr val="3660A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/>
              <a:t>Пальчиковая игра, упражнение на развитие пальчикового </a:t>
            </a:r>
            <a:r>
              <a:rPr lang="ru-RU" sz="1200" dirty="0" err="1"/>
              <a:t>праксиса</a:t>
            </a:r>
            <a:r>
              <a:rPr lang="ru-RU" sz="1200" dirty="0"/>
              <a:t> </a:t>
            </a:r>
          </a:p>
          <a:p>
            <a:pPr algn="ctr"/>
            <a:r>
              <a:rPr lang="ru-RU" sz="1600" b="1" dirty="0"/>
              <a:t>Упражнение: «Репка»</a:t>
            </a:r>
          </a:p>
          <a:p>
            <a:pPr algn="ctr"/>
            <a:r>
              <a:rPr lang="ru-RU" sz="1600" dirty="0"/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35225" y="3841469"/>
            <a:ext cx="4596194" cy="1298089"/>
          </a:xfrm>
          <a:prstGeom prst="roundRect">
            <a:avLst/>
          </a:prstGeom>
          <a:ln w="28575">
            <a:solidFill>
              <a:srgbClr val="3660A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/>
          </a:p>
          <a:p>
            <a:pPr algn="ctr"/>
            <a:r>
              <a:rPr lang="ru-RU" sz="1600" b="1" dirty="0"/>
              <a:t>Ресурс МЭО</a:t>
            </a:r>
          </a:p>
          <a:p>
            <a:r>
              <a:rPr lang="ru-RU" sz="1400" dirty="0"/>
              <a:t>Тема : «Овощи»</a:t>
            </a:r>
          </a:p>
          <a:p>
            <a:r>
              <a:rPr lang="ru-RU" sz="1400" dirty="0"/>
              <a:t>Занятие 1:«Собери урожай»</a:t>
            </a:r>
          </a:p>
          <a:p>
            <a:r>
              <a:rPr lang="ru-RU" sz="1400" dirty="0"/>
              <a:t>Занятие 3:«Овощи на грядке» (3 задания)</a:t>
            </a:r>
          </a:p>
          <a:p>
            <a:r>
              <a:rPr lang="ru-RU" sz="1400" dirty="0"/>
              <a:t>Занятие 4:«Суп-салат»</a:t>
            </a:r>
          </a:p>
          <a:p>
            <a:r>
              <a:rPr lang="ru-RU" sz="1400" dirty="0"/>
              <a:t>Занятие 5:«Раскраска»</a:t>
            </a:r>
          </a:p>
          <a:p>
            <a:pPr algn="ctr"/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67204" y="2984019"/>
            <a:ext cx="4207816" cy="725214"/>
          </a:xfrm>
          <a:prstGeom prst="roundRect">
            <a:avLst/>
          </a:prstGeom>
          <a:ln w="28575">
            <a:solidFill>
              <a:srgbClr val="3660A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/>
              <a:t>Рисование на графической доске, столе </a:t>
            </a:r>
          </a:p>
          <a:p>
            <a:pPr algn="ctr"/>
            <a:r>
              <a:rPr lang="ru-RU" sz="1600" b="1" dirty="0"/>
              <a:t>«Соберем урожай»</a:t>
            </a:r>
          </a:p>
          <a:p>
            <a:pPr algn="ctr"/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21807" y="5282342"/>
            <a:ext cx="4142807" cy="693500"/>
          </a:xfrm>
          <a:prstGeom prst="roundRect">
            <a:avLst/>
          </a:prstGeom>
          <a:ln w="28575">
            <a:solidFill>
              <a:srgbClr val="3660A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Работа в </a:t>
            </a:r>
            <a:r>
              <a:rPr lang="ru-RU" sz="1600" dirty="0" smtClean="0"/>
              <a:t>тетради, настольная игра 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46653" y="6069724"/>
            <a:ext cx="3829334" cy="599090"/>
          </a:xfrm>
          <a:prstGeom prst="roundRect">
            <a:avLst/>
          </a:prstGeom>
          <a:ln w="28575">
            <a:solidFill>
              <a:srgbClr val="3660A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Ритуал прощания </a:t>
            </a:r>
          </a:p>
        </p:txBody>
      </p:sp>
      <p:sp>
        <p:nvSpPr>
          <p:cNvPr id="12" name="Выгнутая вверх стрелка 11"/>
          <p:cNvSpPr/>
          <p:nvPr/>
        </p:nvSpPr>
        <p:spPr>
          <a:xfrm rot="2968818">
            <a:off x="7112758" y="4650645"/>
            <a:ext cx="796563" cy="3767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3360377">
            <a:off x="2904981" y="5321073"/>
            <a:ext cx="767420" cy="3606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787277" y="488186"/>
            <a:ext cx="6624736" cy="159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1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86249"/>
            <a:ext cx="9144000" cy="56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834743" y="1975707"/>
            <a:ext cx="3309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Графическая доска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33361" y="3528642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упражнение «Репка»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" y="3897974"/>
            <a:ext cx="4827451" cy="2960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568616"/>
            <a:ext cx="4349998" cy="332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5314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892136"/>
            <a:ext cx="9144000" cy="596586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555230" y="403550"/>
            <a:ext cx="5214551" cy="72072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Bookman Old Style" pitchFamily="18" charset="0"/>
              </a:rPr>
              <a:t>Ресурс «Соберем урожай»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8281" y="1777230"/>
            <a:ext cx="2072338" cy="188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6518" y="4060685"/>
            <a:ext cx="2144112" cy="188701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6146" name="Picture 2" descr="C:\Users\Admin\Desktop\Фото МЭО\IMG_20201109_15431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70823" y="3873324"/>
            <a:ext cx="1826663" cy="1203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вал 5"/>
          <p:cNvSpPr/>
          <p:nvPr/>
        </p:nvSpPr>
        <p:spPr>
          <a:xfrm>
            <a:off x="2456761" y="2438909"/>
            <a:ext cx="2688116" cy="4021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23" y="3873324"/>
            <a:ext cx="3873177" cy="2412950"/>
          </a:xfrm>
        </p:spPr>
      </p:pic>
    </p:spTree>
    <p:extLst>
      <p:ext uri="{BB962C8B-B14F-4D97-AF65-F5344CB8AC3E}">
        <p14:creationId xmlns:p14="http://schemas.microsoft.com/office/powerpoint/2010/main" val="26089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39800"/>
            <a:ext cx="9144000" cy="596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72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Bookman Old Style" pitchFamily="18" charset="0"/>
              </a:rPr>
              <a:t>Ресурс «Овощи на грядке»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1232" y="3811860"/>
            <a:ext cx="2133600" cy="192373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62637" y="5004847"/>
            <a:ext cx="2150552" cy="195612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5330" y="1636277"/>
            <a:ext cx="2191265" cy="215540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2462637" y="3472196"/>
            <a:ext cx="2544897" cy="33966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805318"/>
            <a:ext cx="9144000" cy="596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14" y="0"/>
            <a:ext cx="8268400" cy="593124"/>
          </a:xfrm>
        </p:spPr>
        <p:txBody>
          <a:bodyPr>
            <a:noAutofit/>
          </a:bodyPr>
          <a:lstStyle/>
          <a:p>
            <a:pPr marL="432000" algn="ctr">
              <a:lnSpc>
                <a:spcPct val="100000"/>
              </a:lnSpc>
            </a:pPr>
            <a:r>
              <a:rPr lang="ru-RU" sz="2000" dirty="0">
                <a:solidFill>
                  <a:srgbClr val="7030A0"/>
                </a:solidFill>
                <a:latin typeface="Bookman Old Style" pitchFamily="18" charset="0"/>
              </a:rPr>
              <a:t>Ресурс «Суп-салат»</a:t>
            </a:r>
            <a:endParaRPr lang="ru-RU" sz="2000" dirty="0">
              <a:solidFill>
                <a:srgbClr val="7030A0"/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24081" y="805318"/>
            <a:ext cx="2537822" cy="212020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56866" y="1007008"/>
            <a:ext cx="2887134" cy="142727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7118" y="3475759"/>
            <a:ext cx="3073705" cy="42965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86249"/>
            <a:ext cx="9144000" cy="56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72222" y="2878574"/>
            <a:ext cx="2502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Ритуал прощания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«Дай пять»</a:t>
            </a:r>
            <a:endParaRPr lang="ru-RU" b="1" dirty="0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353404" y="1689911"/>
            <a:ext cx="6624736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Спасибо за внимание!</a:t>
            </a:r>
            <a:endParaRPr lang="ru-RU" sz="24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13" y="3855344"/>
            <a:ext cx="4453318" cy="2672217"/>
          </a:xfrm>
        </p:spPr>
      </p:pic>
    </p:spTree>
    <p:extLst>
      <p:ext uri="{BB962C8B-B14F-4D97-AF65-F5344CB8AC3E}">
        <p14:creationId xmlns:p14="http://schemas.microsoft.com/office/powerpoint/2010/main" val="29915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Выявление межпредметных связей с использованием заданий с открытым</Template>
  <TotalTime>5261</TotalTime>
  <Words>126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Интеграл</vt:lpstr>
      <vt:lpstr>Использование ресурсов МЭО  в коррекционно-развивающей работе с детьми ОВЗ</vt:lpstr>
      <vt:lpstr>Презентация PowerPoint</vt:lpstr>
      <vt:lpstr>Структура  занятия тема:«Овощи»</vt:lpstr>
      <vt:lpstr>Презентация PowerPoint</vt:lpstr>
      <vt:lpstr>Ресурс «Соберем урожай»</vt:lpstr>
      <vt:lpstr>Ресурс «Овощи на грядке»</vt:lpstr>
      <vt:lpstr>Ресурс «Суп-салат»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Тележинская Елена</dc:creator>
  <cp:lastModifiedBy>metodist</cp:lastModifiedBy>
  <cp:revision>302</cp:revision>
  <cp:lastPrinted>2020-03-12T14:28:06Z</cp:lastPrinted>
  <dcterms:created xsi:type="dcterms:W3CDTF">2018-06-15T09:46:19Z</dcterms:created>
  <dcterms:modified xsi:type="dcterms:W3CDTF">2023-08-23T08:34:23Z</dcterms:modified>
</cp:coreProperties>
</file>